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0F225D-385C-4DD0-8254-0997CD506850}" type="datetimeFigureOut">
              <a:rPr lang="en-US" smtClean="0"/>
              <a:t>3/15/2016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099F51A-E987-4FA0-A5AB-8C9EFC4F4E4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099F51A-E987-4FA0-A5AB-8C9EFC4F4E4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099F51A-E987-4FA0-A5AB-8C9EFC4F4E4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099F51A-E987-4FA0-A5AB-8C9EFC4F4E47}"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099F51A-E987-4FA0-A5AB-8C9EFC4F4E4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099F51A-E987-4FA0-A5AB-8C9EFC4F4E47}"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099F51A-E987-4FA0-A5AB-8C9EFC4F4E4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099F51A-E987-4FA0-A5AB-8C9EFC4F4E47}"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0F225D-385C-4DD0-8254-0997CD506850}" type="datetimeFigureOut">
              <a:rPr lang="en-US" smtClean="0"/>
              <a:t>3/15/2016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099F51A-E987-4FA0-A5AB-8C9EFC4F4E4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0F225D-385C-4DD0-8254-0997CD506850}" type="datetimeFigureOut">
              <a:rPr lang="en-US" smtClean="0"/>
              <a:t>3/15/2016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099F51A-E987-4FA0-A5AB-8C9EFC4F4E4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0F225D-385C-4DD0-8254-0997CD506850}" type="datetimeFigureOut">
              <a:rPr lang="en-US" smtClean="0"/>
              <a:t>3/15/2016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099F51A-E987-4FA0-A5AB-8C9EFC4F4E4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0F225D-385C-4DD0-8254-0997CD506850}" type="datetimeFigureOut">
              <a:rPr lang="en-US" smtClean="0"/>
              <a:t>3/15/2016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99F51A-E987-4FA0-A5AB-8C9EFC4F4E4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u="sng" dirty="0" smtClean="0"/>
              <a:t>FETAL MALPOSITION &amp; MALPRESENTATION</a:t>
            </a:r>
            <a:endParaRPr lang="en-US" u="sng" dirty="0"/>
          </a:p>
        </p:txBody>
      </p:sp>
      <p:sp>
        <p:nvSpPr>
          <p:cNvPr id="3" name="Subtitle 2"/>
          <p:cNvSpPr>
            <a:spLocks noGrp="1"/>
          </p:cNvSpPr>
          <p:nvPr>
            <p:ph type="subTitle" idx="1"/>
          </p:nvPr>
        </p:nvSpPr>
        <p:spPr/>
        <p:txBody>
          <a:bodyPr>
            <a:normAutofit fontScale="92500" lnSpcReduction="20000"/>
          </a:bodyPr>
          <a:lstStyle/>
          <a:p>
            <a:pPr algn="l"/>
            <a:r>
              <a:rPr lang="en-US" dirty="0" smtClean="0"/>
              <a:t>Dr. Ali F. Al-</a:t>
            </a:r>
            <a:r>
              <a:rPr lang="en-US" dirty="0" err="1" smtClean="0"/>
              <a:t>Assadi</a:t>
            </a:r>
            <a:endParaRPr lang="en-US" dirty="0" smtClean="0"/>
          </a:p>
          <a:p>
            <a:pPr algn="l"/>
            <a:r>
              <a:rPr lang="en-US" dirty="0" smtClean="0"/>
              <a:t>Prof. </a:t>
            </a:r>
            <a:r>
              <a:rPr lang="en-US" dirty="0" smtClean="0"/>
              <a:t>of </a:t>
            </a:r>
            <a:r>
              <a:rPr lang="en-US" dirty="0" err="1" smtClean="0"/>
              <a:t>Obst</a:t>
            </a:r>
            <a:r>
              <a:rPr lang="en-US" dirty="0" smtClean="0"/>
              <a:t>. &amp; </a:t>
            </a:r>
            <a:r>
              <a:rPr lang="en-US" dirty="0" err="1" smtClean="0"/>
              <a:t>Gyne</a:t>
            </a:r>
            <a:r>
              <a:rPr lang="en-US" dirty="0" smtClean="0"/>
              <a:t>.</a:t>
            </a:r>
          </a:p>
          <a:p>
            <a:pPr algn="l"/>
            <a:r>
              <a:rPr lang="en-US" dirty="0" smtClean="0"/>
              <a:t>Basra Medical College</a:t>
            </a:r>
            <a:endParaRPr lang="en-US" dirty="0"/>
          </a:p>
        </p:txBody>
      </p:sp>
    </p:spTree>
    <p:extLst>
      <p:ext uri="{BB962C8B-B14F-4D97-AF65-F5344CB8AC3E}">
        <p14:creationId xmlns:p14="http://schemas.microsoft.com/office/powerpoint/2010/main" val="1522446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Diagnosed by VE.</a:t>
            </a:r>
          </a:p>
          <a:p>
            <a:r>
              <a:rPr lang="en-US" dirty="0" smtClean="0"/>
              <a:t>The degree of flexion &amp; position of the head are determined by palpation of the fontanels,</a:t>
            </a:r>
          </a:p>
          <a:p>
            <a:r>
              <a:rPr lang="en-US" dirty="0" smtClean="0"/>
              <a:t>Continue deflexion, large caput &amp; marked moulding suggest that spontaneous rotation may not occur.</a:t>
            </a:r>
          </a:p>
          <a:p>
            <a:r>
              <a:rPr lang="en-US" dirty="0" smtClean="0"/>
              <a:t>With good uterine contractions &amp; good maternal expulsive forces, spontaneous rotation &amp; normal delivery takes place. In 10 % delivery in face to pubis &amp; this carries a greater risk of perineal tear. </a:t>
            </a:r>
            <a:endParaRPr lang="en-US" dirty="0"/>
          </a:p>
        </p:txBody>
      </p:sp>
      <p:sp>
        <p:nvSpPr>
          <p:cNvPr id="3" name="Title 2"/>
          <p:cNvSpPr>
            <a:spLocks noGrp="1"/>
          </p:cNvSpPr>
          <p:nvPr>
            <p:ph type="title"/>
          </p:nvPr>
        </p:nvSpPr>
        <p:spPr/>
        <p:txBody>
          <a:bodyPr/>
          <a:lstStyle/>
          <a:p>
            <a:r>
              <a:rPr lang="en-US" dirty="0" smtClean="0"/>
              <a:t>Management of the 2</a:t>
            </a:r>
            <a:r>
              <a:rPr lang="en-US" baseline="30000" dirty="0" smtClean="0"/>
              <a:t>nd</a:t>
            </a:r>
            <a:r>
              <a:rPr lang="en-US" dirty="0" smtClean="0"/>
              <a:t> stage</a:t>
            </a:r>
            <a:endParaRPr lang="en-US" dirty="0"/>
          </a:p>
        </p:txBody>
      </p:sp>
    </p:spTree>
    <p:extLst>
      <p:ext uri="{BB962C8B-B14F-4D97-AF65-F5344CB8AC3E}">
        <p14:creationId xmlns:p14="http://schemas.microsoft.com/office/powerpoint/2010/main" val="4038839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Interference is indicated in cases of:</a:t>
            </a:r>
          </a:p>
          <a:p>
            <a:pPr marL="109728" indent="0">
              <a:buNone/>
            </a:pPr>
            <a:r>
              <a:rPr lang="en-US" dirty="0" smtClean="0"/>
              <a:t>1- Failure of decent. </a:t>
            </a:r>
          </a:p>
          <a:p>
            <a:pPr marL="109728" indent="0">
              <a:buNone/>
            </a:pPr>
            <a:r>
              <a:rPr lang="en-US" dirty="0" smtClean="0"/>
              <a:t>2- Fetal distress.</a:t>
            </a:r>
          </a:p>
          <a:p>
            <a:pPr marL="109728" indent="0">
              <a:buNone/>
            </a:pPr>
            <a:r>
              <a:rPr lang="en-US" dirty="0" smtClean="0"/>
              <a:t>3- Maternal distress.</a:t>
            </a:r>
            <a:endParaRPr lang="en-US" dirty="0"/>
          </a:p>
        </p:txBody>
      </p:sp>
      <p:sp>
        <p:nvSpPr>
          <p:cNvPr id="3" name="Title 2"/>
          <p:cNvSpPr>
            <a:spLocks noGrp="1"/>
          </p:cNvSpPr>
          <p:nvPr>
            <p:ph type="title"/>
          </p:nvPr>
        </p:nvSpPr>
        <p:spPr/>
        <p:txBody>
          <a:bodyPr/>
          <a:lstStyle/>
          <a:p>
            <a:r>
              <a:rPr lang="en-US" dirty="0"/>
              <a:t>Management of the 2</a:t>
            </a:r>
            <a:r>
              <a:rPr lang="en-US" baseline="30000" dirty="0"/>
              <a:t>nd</a:t>
            </a:r>
            <a:r>
              <a:rPr lang="en-US" dirty="0"/>
              <a:t> </a:t>
            </a:r>
            <a:r>
              <a:rPr lang="en-US" dirty="0" smtClean="0"/>
              <a:t>stage </a:t>
            </a:r>
            <a:endParaRPr lang="en-US" dirty="0"/>
          </a:p>
        </p:txBody>
      </p:sp>
    </p:spTree>
    <p:extLst>
      <p:ext uri="{BB962C8B-B14F-4D97-AF65-F5344CB8AC3E}">
        <p14:creationId xmlns:p14="http://schemas.microsoft.com/office/powerpoint/2010/main" val="3137869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1- Manual rotation &amp; forceps delivery. Requires GA or epidural.</a:t>
            </a:r>
          </a:p>
          <a:p>
            <a:pPr marL="109728" indent="0">
              <a:buNone/>
            </a:pPr>
            <a:r>
              <a:rPr lang="en-US" dirty="0" smtClean="0"/>
              <a:t>2-Kjellands’ forceps.( Rotation &amp; traction)</a:t>
            </a:r>
          </a:p>
          <a:p>
            <a:pPr marL="109728" indent="0">
              <a:buNone/>
            </a:pPr>
            <a:r>
              <a:rPr lang="en-US" dirty="0" smtClean="0"/>
              <a:t>3- Vacuum extractor.  </a:t>
            </a:r>
            <a:endParaRPr lang="en-US" dirty="0"/>
          </a:p>
        </p:txBody>
      </p:sp>
      <p:sp>
        <p:nvSpPr>
          <p:cNvPr id="3" name="Title 2"/>
          <p:cNvSpPr>
            <a:spLocks noGrp="1"/>
          </p:cNvSpPr>
          <p:nvPr>
            <p:ph type="title"/>
          </p:nvPr>
        </p:nvSpPr>
        <p:spPr/>
        <p:txBody>
          <a:bodyPr/>
          <a:lstStyle/>
          <a:p>
            <a:r>
              <a:rPr lang="en-US" dirty="0" smtClean="0"/>
              <a:t>Assisted delivery</a:t>
            </a:r>
            <a:endParaRPr lang="en-US" dirty="0"/>
          </a:p>
        </p:txBody>
      </p:sp>
      <p:pic>
        <p:nvPicPr>
          <p:cNvPr id="3074" name="Picture 2" descr="C:\Users\Lenovo\Desktop\Fetal Malposition &amp; presentation\OP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430710"/>
            <a:ext cx="1781175" cy="257175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Lenovo\Desktop\Fetal Malposition &amp; presentation\New folder\OP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825998"/>
            <a:ext cx="2571750" cy="178117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Lenovo\Desktop\Fetal Malposition &amp; presentation\New folder\OP9.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645024"/>
            <a:ext cx="21336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984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arrest in labour when the fetal head has descended to the level of the ischeal spines &amp; the sagittal suture lies in the transverse diameter of the pelvis. </a:t>
            </a:r>
          </a:p>
          <a:p>
            <a:endParaRPr lang="en-US" dirty="0"/>
          </a:p>
        </p:txBody>
      </p:sp>
      <p:sp>
        <p:nvSpPr>
          <p:cNvPr id="3" name="Title 2"/>
          <p:cNvSpPr>
            <a:spLocks noGrp="1"/>
          </p:cNvSpPr>
          <p:nvPr>
            <p:ph type="title"/>
          </p:nvPr>
        </p:nvSpPr>
        <p:spPr/>
        <p:txBody>
          <a:bodyPr>
            <a:normAutofit fontScale="90000"/>
          </a:bodyPr>
          <a:lstStyle/>
          <a:p>
            <a:pPr algn="ctr"/>
            <a:r>
              <a:rPr lang="en-US" u="sng" dirty="0" smtClean="0"/>
              <a:t>Deep Transverse arrest of the fetal head</a:t>
            </a:r>
            <a:endParaRPr lang="en-US" u="sng"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3429000"/>
            <a:ext cx="4295224" cy="3136196"/>
          </a:xfrm>
          <a:prstGeom prst="rect">
            <a:avLst/>
          </a:prstGeom>
        </p:spPr>
      </p:pic>
    </p:spTree>
    <p:extLst>
      <p:ext uri="{BB962C8B-B14F-4D97-AF65-F5344CB8AC3E}">
        <p14:creationId xmlns:p14="http://schemas.microsoft.com/office/powerpoint/2010/main" val="228075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condition is only diagnosed during the second stage of labour.</a:t>
            </a:r>
          </a:p>
          <a:p>
            <a:r>
              <a:rPr lang="en-US" dirty="0" smtClean="0"/>
              <a:t> The occiput may have been obliquely posterior at the onset of labour &amp; only partly rotated foreword, or</a:t>
            </a:r>
          </a:p>
          <a:p>
            <a:r>
              <a:rPr lang="en-US" dirty="0" smtClean="0"/>
              <a:t> </a:t>
            </a:r>
            <a:r>
              <a:rPr lang="en-US" dirty="0"/>
              <a:t>I</a:t>
            </a:r>
            <a:r>
              <a:rPr lang="en-US" dirty="0" smtClean="0"/>
              <a:t>t may have descended from an initial transverse position.</a:t>
            </a:r>
          </a:p>
          <a:p>
            <a:r>
              <a:rPr lang="en-US" dirty="0" smtClean="0"/>
              <a:t>In android pelvis the head fails to descend to the pelvic floor, where rotation normally occur.   </a:t>
            </a:r>
            <a:endParaRPr lang="en-US" dirty="0"/>
          </a:p>
        </p:txBody>
      </p:sp>
      <p:sp>
        <p:nvSpPr>
          <p:cNvPr id="3" name="Title 2"/>
          <p:cNvSpPr>
            <a:spLocks noGrp="1"/>
          </p:cNvSpPr>
          <p:nvPr>
            <p:ph type="title"/>
          </p:nvPr>
        </p:nvSpPr>
        <p:spPr/>
        <p:txBody>
          <a:bodyPr/>
          <a:lstStyle/>
          <a:p>
            <a:r>
              <a:rPr lang="en-US" dirty="0" smtClean="0"/>
              <a:t>Diagnosis</a:t>
            </a:r>
            <a:endParaRPr lang="en-US" dirty="0"/>
          </a:p>
        </p:txBody>
      </p:sp>
    </p:spTree>
    <p:extLst>
      <p:ext uri="{BB962C8B-B14F-4D97-AF65-F5344CB8AC3E}">
        <p14:creationId xmlns:p14="http://schemas.microsoft.com/office/powerpoint/2010/main" val="1533799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vaginal exam during the second stage when progress of labour ceased, the head arrested at the level of the ischeal spines, with sagittal suture at the transverse diameter of the pelvis.  </a:t>
            </a:r>
            <a:endParaRPr lang="en-US" dirty="0"/>
          </a:p>
        </p:txBody>
      </p:sp>
      <p:sp>
        <p:nvSpPr>
          <p:cNvPr id="3" name="Title 2"/>
          <p:cNvSpPr>
            <a:spLocks noGrp="1"/>
          </p:cNvSpPr>
          <p:nvPr>
            <p:ph type="title"/>
          </p:nvPr>
        </p:nvSpPr>
        <p:spPr/>
        <p:txBody>
          <a:bodyPr/>
          <a:lstStyle/>
          <a:p>
            <a:r>
              <a:rPr lang="en-US" dirty="0" smtClean="0"/>
              <a:t>Diagnosis ( cont.)</a:t>
            </a:r>
            <a:endParaRPr lang="en-US" dirty="0"/>
          </a:p>
        </p:txBody>
      </p:sp>
    </p:spTree>
    <p:extLst>
      <p:ext uri="{BB962C8B-B14F-4D97-AF65-F5344CB8AC3E}">
        <p14:creationId xmlns:p14="http://schemas.microsoft.com/office/powerpoint/2010/main" val="3136583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1-Augment inefficient uterine contractions with oxytocin.</a:t>
            </a:r>
          </a:p>
          <a:p>
            <a:pPr marL="109728" indent="0">
              <a:buNone/>
            </a:pPr>
            <a:endParaRPr lang="en-US" dirty="0" smtClean="0"/>
          </a:p>
          <a:p>
            <a:pPr marL="109728" indent="0">
              <a:buNone/>
            </a:pPr>
            <a:r>
              <a:rPr lang="en-US" dirty="0" smtClean="0"/>
              <a:t>2-Rotation &amp; traction as with OP.</a:t>
            </a:r>
            <a:endParaRPr lang="en-US" dirty="0"/>
          </a:p>
        </p:txBody>
      </p:sp>
      <p:sp>
        <p:nvSpPr>
          <p:cNvPr id="3" name="Title 2"/>
          <p:cNvSpPr>
            <a:spLocks noGrp="1"/>
          </p:cNvSpPr>
          <p:nvPr>
            <p:ph type="title"/>
          </p:nvPr>
        </p:nvSpPr>
        <p:spPr/>
        <p:txBody>
          <a:bodyPr/>
          <a:lstStyle/>
          <a:p>
            <a:r>
              <a:rPr lang="en-US" dirty="0" smtClean="0"/>
              <a:t>Management </a:t>
            </a:r>
            <a:endParaRPr lang="en-US" dirty="0"/>
          </a:p>
        </p:txBody>
      </p:sp>
    </p:spTree>
    <p:extLst>
      <p:ext uri="{BB962C8B-B14F-4D97-AF65-F5344CB8AC3E}">
        <p14:creationId xmlns:p14="http://schemas.microsoft.com/office/powerpoint/2010/main" val="1451773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Malposition</a:t>
            </a:r>
            <a:r>
              <a:rPr lang="en-US" dirty="0" smtClean="0"/>
              <a:t>: Is one where the fetal head is presenting but not as a well flexed vertex with the occiput in the anterior </a:t>
            </a:r>
            <a:r>
              <a:rPr lang="en-US" dirty="0" err="1" smtClean="0"/>
              <a:t>quadrent</a:t>
            </a:r>
            <a:r>
              <a:rPr lang="en-US" dirty="0" smtClean="0"/>
              <a:t>.</a:t>
            </a:r>
          </a:p>
          <a:p>
            <a:r>
              <a:rPr lang="en-US" dirty="0" smtClean="0">
                <a:solidFill>
                  <a:srgbClr val="FF0000"/>
                </a:solidFill>
              </a:rPr>
              <a:t>Malperesentation</a:t>
            </a:r>
            <a:r>
              <a:rPr lang="en-US" dirty="0" smtClean="0"/>
              <a:t>: Includes conditions where the fetal head is not the presenting part. </a:t>
            </a:r>
            <a:endParaRPr lang="en-US" dirty="0"/>
          </a:p>
        </p:txBody>
      </p:sp>
      <p:sp>
        <p:nvSpPr>
          <p:cNvPr id="3" name="Title 2"/>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222206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20 % of cephalic presentation during early labour.</a:t>
            </a:r>
          </a:p>
          <a:p>
            <a:r>
              <a:rPr lang="en-US" dirty="0" smtClean="0"/>
              <a:t>The sagittal suture is in one of the oblique diameter usually the right.</a:t>
            </a:r>
          </a:p>
          <a:p>
            <a:endParaRPr lang="en-US" dirty="0" smtClean="0"/>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smtClean="0"/>
              <a:t>Occipito-posterior position</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042166"/>
            <a:ext cx="2808312" cy="3483178"/>
          </a:xfrm>
          <a:prstGeom prst="rect">
            <a:avLst/>
          </a:prstGeom>
        </p:spPr>
      </p:pic>
      <p:pic>
        <p:nvPicPr>
          <p:cNvPr id="1026" name="Picture 2" descr="C:\Users\Lenovo\Desktop\Fetal Malposition &amp; presentation\O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429000"/>
            <a:ext cx="296227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enovo\Desktop\Fetal Malposition &amp; presentation\OP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6024" y="4991819"/>
            <a:ext cx="297180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009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The head can enter the brim in the direct OP position when the fetus is small &amp; the pelvis is capacious or when a large fetus engages in a pelvis which has a brim which is longer anteroposteriorly than transversely.</a:t>
            </a:r>
          </a:p>
          <a:p>
            <a:r>
              <a:rPr lang="en-US" dirty="0" smtClean="0"/>
              <a:t>Anterior sited placenta.</a:t>
            </a:r>
          </a:p>
          <a:p>
            <a:r>
              <a:rPr lang="en-US" dirty="0" smtClean="0"/>
              <a:t>Deflexed head</a:t>
            </a:r>
            <a:r>
              <a:rPr lang="en-US" dirty="0" smtClean="0">
                <a:sym typeface="Wingdings" pitchFamily="2" charset="2"/>
              </a:rPr>
              <a:t> brigma meet the pelvic floor resistance &amp; rotate anteriorly.</a:t>
            </a:r>
            <a:r>
              <a:rPr lang="en-US" dirty="0" smtClean="0"/>
              <a:t>  </a:t>
            </a:r>
            <a:endParaRPr lang="en-US" dirty="0"/>
          </a:p>
        </p:txBody>
      </p:sp>
      <p:sp>
        <p:nvSpPr>
          <p:cNvPr id="3" name="Title 2"/>
          <p:cNvSpPr>
            <a:spLocks noGrp="1"/>
          </p:cNvSpPr>
          <p:nvPr>
            <p:ph type="title"/>
          </p:nvPr>
        </p:nvSpPr>
        <p:spPr/>
        <p:txBody>
          <a:bodyPr/>
          <a:lstStyle/>
          <a:p>
            <a:r>
              <a:rPr lang="en-US" dirty="0" smtClean="0"/>
              <a:t>Aetiology</a:t>
            </a:r>
            <a:endParaRPr lang="en-US" dirty="0"/>
          </a:p>
        </p:txBody>
      </p:sp>
    </p:spTree>
    <p:extLst>
      <p:ext uri="{BB962C8B-B14F-4D97-AF65-F5344CB8AC3E}">
        <p14:creationId xmlns:p14="http://schemas.microsoft.com/office/powerpoint/2010/main" val="64577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solidFill>
                  <a:srgbClr val="FF0000"/>
                </a:solidFill>
              </a:rPr>
              <a:t>A- During pregnancy: </a:t>
            </a:r>
            <a:r>
              <a:rPr lang="en-US" dirty="0" smtClean="0"/>
              <a:t>Is of no importance except it might be a cause of non- engagement.</a:t>
            </a:r>
          </a:p>
          <a:p>
            <a:pPr marL="109728" indent="0">
              <a:buNone/>
            </a:pPr>
            <a:r>
              <a:rPr lang="en-US" dirty="0" smtClean="0">
                <a:solidFill>
                  <a:srgbClr val="FF0000"/>
                </a:solidFill>
              </a:rPr>
              <a:t>B- </a:t>
            </a:r>
            <a:r>
              <a:rPr lang="en-US" dirty="0">
                <a:solidFill>
                  <a:srgbClr val="FF0000"/>
                </a:solidFill>
              </a:rPr>
              <a:t>D</a:t>
            </a:r>
            <a:r>
              <a:rPr lang="en-US" dirty="0" smtClean="0">
                <a:solidFill>
                  <a:srgbClr val="FF0000"/>
                </a:solidFill>
              </a:rPr>
              <a:t>uring labour: </a:t>
            </a:r>
          </a:p>
          <a:p>
            <a:pPr marL="109728" indent="0">
              <a:buNone/>
            </a:pPr>
            <a:r>
              <a:rPr lang="en-US" dirty="0" smtClean="0"/>
              <a:t>1- suspicion made if the patient develops early rupture of membranes with poorly engaged head.</a:t>
            </a:r>
          </a:p>
          <a:p>
            <a:pPr marL="109728" indent="0">
              <a:buNone/>
            </a:pPr>
            <a:r>
              <a:rPr lang="en-US" dirty="0" smtClean="0"/>
              <a:t>2-</a:t>
            </a:r>
            <a:r>
              <a:rPr lang="en-US" dirty="0" smtClean="0">
                <a:solidFill>
                  <a:schemeClr val="bg2">
                    <a:lumMod val="50000"/>
                  </a:schemeClr>
                </a:solidFill>
              </a:rPr>
              <a:t> Abdominal examination: </a:t>
            </a:r>
            <a:r>
              <a:rPr lang="en-US" dirty="0" smtClean="0"/>
              <a:t>slight flattening of the lower abdomen, the limbs are easily felt &amp; the back is difficult to be felt with difficulty to hear the fetal heart.</a:t>
            </a:r>
          </a:p>
        </p:txBody>
      </p:sp>
      <p:sp>
        <p:nvSpPr>
          <p:cNvPr id="3" name="Title 2"/>
          <p:cNvSpPr>
            <a:spLocks noGrp="1"/>
          </p:cNvSpPr>
          <p:nvPr>
            <p:ph type="title"/>
          </p:nvPr>
        </p:nvSpPr>
        <p:spPr/>
        <p:txBody>
          <a:bodyPr/>
          <a:lstStyle/>
          <a:p>
            <a:r>
              <a:rPr lang="en-US" dirty="0" smtClean="0"/>
              <a:t>Diagnosis </a:t>
            </a:r>
            <a:endParaRPr lang="en-US" dirty="0"/>
          </a:p>
        </p:txBody>
      </p:sp>
      <p:pic>
        <p:nvPicPr>
          <p:cNvPr id="2050" name="Picture 2" descr="C:\Users\Lenovo\Desktop\Fetal Malposition &amp; presentation\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717032"/>
            <a:ext cx="3596817"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154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3- </a:t>
            </a:r>
            <a:r>
              <a:rPr lang="en-US" dirty="0">
                <a:solidFill>
                  <a:schemeClr val="bg2">
                    <a:lumMod val="50000"/>
                  </a:schemeClr>
                </a:solidFill>
              </a:rPr>
              <a:t>V</a:t>
            </a:r>
            <a:r>
              <a:rPr lang="en-US" dirty="0" smtClean="0">
                <a:solidFill>
                  <a:schemeClr val="bg2">
                    <a:lumMod val="50000"/>
                  </a:schemeClr>
                </a:solidFill>
              </a:rPr>
              <a:t>aginal </a:t>
            </a:r>
            <a:r>
              <a:rPr lang="en-US" dirty="0">
                <a:solidFill>
                  <a:schemeClr val="bg2">
                    <a:lumMod val="50000"/>
                  </a:schemeClr>
                </a:solidFill>
              </a:rPr>
              <a:t>exam.: </a:t>
            </a:r>
            <a:r>
              <a:rPr lang="en-US" dirty="0"/>
              <a:t>high presenting</a:t>
            </a:r>
          </a:p>
          <a:p>
            <a:pPr marL="109728" indent="0">
              <a:buNone/>
            </a:pPr>
            <a:r>
              <a:rPr lang="en-US" dirty="0"/>
              <a:t> part early in labour, easy to feel </a:t>
            </a:r>
          </a:p>
          <a:p>
            <a:pPr marL="109728" indent="0">
              <a:buNone/>
            </a:pPr>
            <a:r>
              <a:rPr lang="en-US" dirty="0"/>
              <a:t>the ant. Fontanel behind the pubis. </a:t>
            </a:r>
          </a:p>
          <a:p>
            <a:pPr marL="109728" indent="0">
              <a:buNone/>
            </a:pPr>
            <a:r>
              <a:rPr lang="en-US" dirty="0"/>
              <a:t>Late in labour there may be</a:t>
            </a:r>
          </a:p>
          <a:p>
            <a:pPr marL="109728" indent="0">
              <a:buNone/>
            </a:pPr>
            <a:r>
              <a:rPr lang="en-US" dirty="0"/>
              <a:t> moulding with caput succedaneum </a:t>
            </a:r>
          </a:p>
          <a:p>
            <a:pPr marL="109728" indent="0">
              <a:buNone/>
            </a:pPr>
            <a:r>
              <a:rPr lang="en-US" dirty="0"/>
              <a:t>over the presenting part.</a:t>
            </a:r>
          </a:p>
          <a:p>
            <a:pPr marL="109728" indent="0">
              <a:buNone/>
            </a:pPr>
            <a:r>
              <a:rPr lang="en-US" dirty="0"/>
              <a:t>        </a:t>
            </a:r>
          </a:p>
          <a:p>
            <a:endParaRPr lang="en-US" dirty="0"/>
          </a:p>
        </p:txBody>
      </p:sp>
      <p:sp>
        <p:nvSpPr>
          <p:cNvPr id="3" name="Title 2"/>
          <p:cNvSpPr>
            <a:spLocks noGrp="1"/>
          </p:cNvSpPr>
          <p:nvPr>
            <p:ph type="title"/>
          </p:nvPr>
        </p:nvSpPr>
        <p:spPr/>
        <p:txBody>
          <a:bodyPr/>
          <a:lstStyle/>
          <a:p>
            <a:r>
              <a:rPr lang="en-US" dirty="0"/>
              <a:t>Diagnosis </a:t>
            </a:r>
          </a:p>
        </p:txBody>
      </p:sp>
      <p:pic>
        <p:nvPicPr>
          <p:cNvPr id="4" name="Picture 3" descr="C:\Users\Lenovo\Desktop\Fetal Malposition &amp; presentation\New folder\OP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4652" y="4077072"/>
            <a:ext cx="3172435"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429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4- Ultrasound in labour may be helpful.</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Diagnosis ( continue)</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2204864"/>
            <a:ext cx="5184576" cy="3888432"/>
          </a:xfrm>
          <a:prstGeom prst="rect">
            <a:avLst/>
          </a:prstGeom>
        </p:spPr>
      </p:pic>
    </p:spTree>
    <p:extLst>
      <p:ext uri="{BB962C8B-B14F-4D97-AF65-F5344CB8AC3E}">
        <p14:creationId xmlns:p14="http://schemas.microsoft.com/office/powerpoint/2010/main" val="43459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70 % :spontaneous rotation to OA.</a:t>
            </a:r>
          </a:p>
          <a:p>
            <a:r>
              <a:rPr lang="en-US" dirty="0" smtClean="0"/>
              <a:t>10 % : short rotation to direct OP position &amp; delivery as face to pubis.</a:t>
            </a:r>
          </a:p>
          <a:p>
            <a:r>
              <a:rPr lang="en-US" dirty="0" smtClean="0"/>
              <a:t>20 % persist as R or L OP where assisted rotation will be required.</a:t>
            </a:r>
          </a:p>
          <a:p>
            <a:r>
              <a:rPr lang="en-US" dirty="0" smtClean="0"/>
              <a:t>Prolong 1</a:t>
            </a:r>
            <a:r>
              <a:rPr lang="en-US" baseline="30000" dirty="0" smtClean="0"/>
              <a:t>st</a:t>
            </a:r>
            <a:r>
              <a:rPr lang="en-US" dirty="0" smtClean="0"/>
              <a:t> &amp; 2</a:t>
            </a:r>
            <a:r>
              <a:rPr lang="en-US" baseline="30000" dirty="0" smtClean="0"/>
              <a:t>nd</a:t>
            </a:r>
            <a:r>
              <a:rPr lang="en-US" dirty="0" smtClean="0"/>
              <a:t> stages is a feature.</a:t>
            </a:r>
            <a:endParaRPr lang="en-US" dirty="0"/>
          </a:p>
        </p:txBody>
      </p:sp>
      <p:sp>
        <p:nvSpPr>
          <p:cNvPr id="3" name="Title 2"/>
          <p:cNvSpPr>
            <a:spLocks noGrp="1"/>
          </p:cNvSpPr>
          <p:nvPr>
            <p:ph type="title"/>
          </p:nvPr>
        </p:nvSpPr>
        <p:spPr/>
        <p:txBody>
          <a:bodyPr/>
          <a:lstStyle/>
          <a:p>
            <a:r>
              <a:rPr lang="en-US" dirty="0" smtClean="0"/>
              <a:t>The course of labour</a:t>
            </a:r>
            <a:endParaRPr lang="en-US" dirty="0"/>
          </a:p>
        </p:txBody>
      </p:sp>
    </p:spTree>
    <p:extLst>
      <p:ext uri="{BB962C8B-B14F-4D97-AF65-F5344CB8AC3E}">
        <p14:creationId xmlns:p14="http://schemas.microsoft.com/office/powerpoint/2010/main" val="2162319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Managed as in a normal case; nothing can be done to correct the abnormality.</a:t>
            </a:r>
          </a:p>
          <a:p>
            <a:r>
              <a:rPr lang="en-US" dirty="0" smtClean="0"/>
              <a:t>Partogram.</a:t>
            </a:r>
          </a:p>
          <a:p>
            <a:r>
              <a:rPr lang="en-US" dirty="0" smtClean="0"/>
              <a:t>Epidural anesthesia.</a:t>
            </a:r>
          </a:p>
          <a:p>
            <a:r>
              <a:rPr lang="en-US" dirty="0" smtClean="0"/>
              <a:t>Augmentation should be done if there is no satisfactory cervical dilatation &amp; if this doesn’t result in better progress in few hours CS is performed which is also indicated for fetal distress.  </a:t>
            </a:r>
            <a:endParaRPr lang="en-US" dirty="0"/>
          </a:p>
        </p:txBody>
      </p:sp>
      <p:sp>
        <p:nvSpPr>
          <p:cNvPr id="3" name="Title 2"/>
          <p:cNvSpPr>
            <a:spLocks noGrp="1"/>
          </p:cNvSpPr>
          <p:nvPr>
            <p:ph type="title"/>
          </p:nvPr>
        </p:nvSpPr>
        <p:spPr/>
        <p:txBody>
          <a:bodyPr/>
          <a:lstStyle/>
          <a:p>
            <a:r>
              <a:rPr lang="en-US" dirty="0" smtClean="0"/>
              <a:t>Management of the 1</a:t>
            </a:r>
            <a:r>
              <a:rPr lang="en-US" baseline="30000" dirty="0" smtClean="0"/>
              <a:t>st</a:t>
            </a:r>
            <a:r>
              <a:rPr lang="en-US" dirty="0" smtClean="0"/>
              <a:t> stage </a:t>
            </a:r>
            <a:endParaRPr lang="en-US" dirty="0"/>
          </a:p>
        </p:txBody>
      </p:sp>
    </p:spTree>
    <p:extLst>
      <p:ext uri="{BB962C8B-B14F-4D97-AF65-F5344CB8AC3E}">
        <p14:creationId xmlns:p14="http://schemas.microsoft.com/office/powerpoint/2010/main" val="251318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664</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FETAL MALPOSITION &amp; MALPRESENTATION</vt:lpstr>
      <vt:lpstr>Definitions</vt:lpstr>
      <vt:lpstr>Occipito-posterior position</vt:lpstr>
      <vt:lpstr>Aetiology</vt:lpstr>
      <vt:lpstr>Diagnosis </vt:lpstr>
      <vt:lpstr>Diagnosis </vt:lpstr>
      <vt:lpstr>Diagnosis ( continue)</vt:lpstr>
      <vt:lpstr>The course of labour</vt:lpstr>
      <vt:lpstr>Management of the 1st stage </vt:lpstr>
      <vt:lpstr>Management of the 2nd stage</vt:lpstr>
      <vt:lpstr>Management of the 2nd stage </vt:lpstr>
      <vt:lpstr>Assisted delivery</vt:lpstr>
      <vt:lpstr>Deep Transverse arrest of the fetal head</vt:lpstr>
      <vt:lpstr>Diagnosis</vt:lpstr>
      <vt:lpstr>Diagnosis ( cont.)</vt:lpstr>
      <vt:lpstr>Management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MALPOSITION &amp; MALPRESENTATION</dc:title>
  <dc:creator>Lenovo</dc:creator>
  <cp:lastModifiedBy>Lenovo</cp:lastModifiedBy>
  <cp:revision>11</cp:revision>
  <dcterms:created xsi:type="dcterms:W3CDTF">2014-12-07T17:46:58Z</dcterms:created>
  <dcterms:modified xsi:type="dcterms:W3CDTF">2016-03-15T18:38:32Z</dcterms:modified>
</cp:coreProperties>
</file>